
<file path=[Content_Types].xml><?xml version="1.0" encoding="utf-8"?>
<Types xmlns="http://schemas.openxmlformats.org/package/2006/content-types">
  <Override PartName="/ppt/notesSlides/notesSlide4.xml" ContentType="application/vnd.openxmlformats-officedocument.presentationml.notes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notesMasterIdLst>
    <p:notesMasterId r:id="rId17"/>
  </p:notesMasterIdLst>
  <p:sldIdLst>
    <p:sldId id="256" r:id="rId2"/>
    <p:sldId id="257" r:id="rId3"/>
    <p:sldId id="258" r:id="rId4"/>
    <p:sldId id="270" r:id="rId5"/>
    <p:sldId id="259" r:id="rId6"/>
    <p:sldId id="260" r:id="rId7"/>
    <p:sldId id="272" r:id="rId8"/>
    <p:sldId id="261" r:id="rId9"/>
    <p:sldId id="262" r:id="rId10"/>
    <p:sldId id="263" r:id="rId11"/>
    <p:sldId id="264" r:id="rId12"/>
    <p:sldId id="265" r:id="rId13"/>
    <p:sldId id="266" r:id="rId14"/>
    <p:sldId id="271"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Objects="1">
      <p:cViewPr varScale="1">
        <p:scale>
          <a:sx n="75" d="100"/>
          <a:sy n="75" d="100"/>
        </p:scale>
        <p:origin x="-13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1F5486-8A15-6B4B-BCB9-CCC435F92FEB}" type="datetimeFigureOut">
              <a:rPr lang="en-US" smtClean="0"/>
              <a:t>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11D9D-D546-2944-B3EC-A6A5D20A9F9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4F0D21B-6D57-9047-86C9-3FBD09FBA898}" type="slidenum">
              <a:rPr lang="en-US"/>
              <a:pPr/>
              <a:t>3</a:t>
            </a:fld>
            <a:endParaRPr lang="en-US"/>
          </a:p>
        </p:txBody>
      </p:sp>
      <p:sp>
        <p:nvSpPr>
          <p:cNvPr id="41987" name="Rectangle 2"/>
          <p:cNvSpPr>
            <a:spLocks noChangeArrowheads="1"/>
          </p:cNvSpPr>
          <p:nvPr>
            <p:ph type="sldImg"/>
          </p:nvPr>
        </p:nvSpPr>
        <p:spPr>
          <a:solidFill>
            <a:srgbClr val="FFFFFF"/>
          </a:solidFill>
          <a:ln/>
        </p:spPr>
      </p:sp>
      <p:sp>
        <p:nvSpPr>
          <p:cNvPr id="41988" name="Rectangle 3"/>
          <p:cNvSpPr>
            <a:spLocks noChangeArrowheads="1"/>
          </p:cNvSpPr>
          <p:nvPr>
            <p:ph type="body" idx="1"/>
          </p:nvPr>
        </p:nvSpPr>
        <p:spPr>
          <a:solidFill>
            <a:srgbClr val="FFFFFF"/>
          </a:solidFill>
          <a:ln>
            <a:solidFill>
              <a:srgbClr val="000000"/>
            </a:solidFill>
          </a:ln>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B423EDE-CCC6-B84E-BEBD-14C9A96B3D16}" type="slidenum">
              <a:rPr lang="en-US"/>
              <a:pPr/>
              <a:t>15</a:t>
            </a:fld>
            <a:endParaRPr lang="en-US"/>
          </a:p>
        </p:txBody>
      </p:sp>
      <p:sp>
        <p:nvSpPr>
          <p:cNvPr id="62467" name="Rectangle 2"/>
          <p:cNvSpPr>
            <a:spLocks noChangeArrowheads="1"/>
          </p:cNvSpPr>
          <p:nvPr>
            <p:ph type="sldImg"/>
          </p:nvPr>
        </p:nvSpPr>
        <p:spPr>
          <a:solidFill>
            <a:srgbClr val="FFFFFF"/>
          </a:solidFill>
          <a:ln/>
        </p:spPr>
      </p:sp>
      <p:sp>
        <p:nvSpPr>
          <p:cNvPr id="62468" name="Rectangle 3"/>
          <p:cNvSpPr>
            <a:spLocks noChangeArrowheads="1"/>
          </p:cNvSpPr>
          <p:nvPr>
            <p:ph type="body" idx="1"/>
          </p:nvPr>
        </p:nvSpPr>
        <p:spPr>
          <a:solidFill>
            <a:srgbClr val="FFFFFF"/>
          </a:solidFill>
          <a:ln>
            <a:solidFill>
              <a:srgbClr val="000000"/>
            </a:solidFill>
          </a:ln>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F949BDC-6D7A-6E4D-A897-0E73F00D7867}" type="slidenum">
              <a:rPr lang="en-US"/>
              <a:pPr/>
              <a:t>5</a:t>
            </a:fld>
            <a:endParaRPr lang="en-US"/>
          </a:p>
        </p:txBody>
      </p:sp>
      <p:sp>
        <p:nvSpPr>
          <p:cNvPr id="44035" name="Rectangle 2"/>
          <p:cNvSpPr>
            <a:spLocks noChangeArrowheads="1"/>
          </p:cNvSpPr>
          <p:nvPr>
            <p:ph type="sldImg"/>
          </p:nvPr>
        </p:nvSpPr>
        <p:spPr>
          <a:solidFill>
            <a:srgbClr val="FFFFFF"/>
          </a:solidFill>
          <a:ln/>
        </p:spPr>
      </p:sp>
      <p:sp>
        <p:nvSpPr>
          <p:cNvPr id="44036" name="Rectangle 3"/>
          <p:cNvSpPr>
            <a:spLocks noChangeArrowheads="1"/>
          </p:cNvSpPr>
          <p:nvPr>
            <p:ph type="body" idx="1"/>
          </p:nvPr>
        </p:nvSpPr>
        <p:spPr>
          <a:solidFill>
            <a:srgbClr val="FFFFFF"/>
          </a:solidFill>
          <a:ln>
            <a:solidFill>
              <a:srgbClr val="000000"/>
            </a:solidFill>
          </a:ln>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Massachusetts Drawing Act, prepared by John White, made the provision of free drawing classes for women, men and children mandatory in all communities with populations over 10,000. As a result of this act, twenty-three cities provided these classes for their communities. Despite funds not being included in this act, this gave people the opportunity to take part in art. </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77B2EBF0-DDF0-0C43-8DD0-253173ECEA1E}" type="slidenum">
              <a:rPr lang="en-US"/>
              <a:pPr/>
              <a:t>6</a:t>
            </a:fld>
            <a:endParaRPr lang="en-US"/>
          </a:p>
        </p:txBody>
      </p:sp>
      <p:sp>
        <p:nvSpPr>
          <p:cNvPr id="46083" name="Rectangle 2"/>
          <p:cNvSpPr>
            <a:spLocks noChangeArrowheads="1"/>
          </p:cNvSpPr>
          <p:nvPr>
            <p:ph type="sldImg"/>
          </p:nvPr>
        </p:nvSpPr>
        <p:spPr>
          <a:solidFill>
            <a:srgbClr val="FFFFFF"/>
          </a:solidFill>
          <a:ln/>
        </p:spPr>
      </p:sp>
      <p:sp>
        <p:nvSpPr>
          <p:cNvPr id="46084" name="Rectangle 3"/>
          <p:cNvSpPr>
            <a:spLocks noChangeArrowheads="1"/>
          </p:cNvSpPr>
          <p:nvPr>
            <p:ph type="body" idx="1"/>
          </p:nvPr>
        </p:nvSpPr>
        <p:spPr>
          <a:solidFill>
            <a:srgbClr val="FFFFFF"/>
          </a:solidFill>
          <a:ln>
            <a:solidFill>
              <a:srgbClr val="000000"/>
            </a:solidFill>
          </a:ln>
        </p:spPr>
        <p:txBody>
          <a:bodyPr/>
          <a:lstStyle/>
          <a:p>
            <a:r>
              <a:rPr lang="en-US" dirty="0" smtClean="0"/>
              <a:t>Immigration-</a:t>
            </a:r>
          </a:p>
          <a:p>
            <a:r>
              <a:rPr lang="en-US" dirty="0" smtClean="0"/>
              <a:t>Industrialization-</a:t>
            </a:r>
            <a:r>
              <a:rPr lang="en-US" baseline="0" dirty="0" smtClean="0"/>
              <a:t> 1879 </a:t>
            </a:r>
            <a:r>
              <a:rPr lang="en-US" dirty="0" smtClean="0"/>
              <a:t>Edison demonstrates the first practical incandescent light bulb</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EAE60C4-F959-B345-8750-BC78D8B9A6D0}" type="slidenum">
              <a:rPr lang="en-US"/>
              <a:pPr/>
              <a:t>8</a:t>
            </a:fld>
            <a:endParaRPr lang="en-US"/>
          </a:p>
        </p:txBody>
      </p:sp>
      <p:sp>
        <p:nvSpPr>
          <p:cNvPr id="48131" name="Rectangle 2"/>
          <p:cNvSpPr>
            <a:spLocks noChangeArrowheads="1"/>
          </p:cNvSpPr>
          <p:nvPr>
            <p:ph type="sldImg"/>
          </p:nvPr>
        </p:nvSpPr>
        <p:spPr>
          <a:solidFill>
            <a:srgbClr val="FFFFFF"/>
          </a:solidFill>
          <a:ln/>
        </p:spPr>
      </p:sp>
      <p:sp>
        <p:nvSpPr>
          <p:cNvPr id="48132" name="Rectangle 3"/>
          <p:cNvSpPr>
            <a:spLocks noChangeArrowheads="1"/>
          </p:cNvSpPr>
          <p:nvPr>
            <p:ph type="body" idx="1"/>
          </p:nvPr>
        </p:nvSpPr>
        <p:spPr>
          <a:solidFill>
            <a:srgbClr val="FFFFFF"/>
          </a:solidFill>
          <a:ln>
            <a:solidFill>
              <a:srgbClr val="000000"/>
            </a:solidFill>
          </a:ln>
        </p:spPr>
        <p:txBody>
          <a:bodyPr/>
          <a:lstStyle/>
          <a:p>
            <a:r>
              <a:rPr lang="en-US" dirty="0" smtClean="0"/>
              <a:t>Child study movement</a:t>
            </a:r>
          </a:p>
          <a:p>
            <a:r>
              <a:rPr lang="en-US" dirty="0" smtClean="0"/>
              <a:t>G. Stanley Hall</a:t>
            </a:r>
            <a:r>
              <a:rPr lang="en-US" baseline="0" dirty="0" smtClean="0"/>
              <a:t> petitioned women’s clubs to study the moral, intellectual, and emotional development</a:t>
            </a:r>
          </a:p>
          <a:p>
            <a:r>
              <a:rPr lang="en-US" baseline="0" dirty="0" smtClean="0"/>
              <a:t>Research led him to contradict contemporary protestant teaching that children were corrupted by original sin and that children were innocent and </a:t>
            </a:r>
            <a:r>
              <a:rPr lang="en-US" baseline="0" dirty="0" err="1" smtClean="0"/>
              <a:t>sshould</a:t>
            </a:r>
            <a:r>
              <a:rPr lang="en-US" baseline="0" dirty="0" smtClean="0"/>
              <a:t> be given free reign rather than meet adult standards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5927150F-C170-9F48-B0C0-BF1BF137E75C}" type="slidenum">
              <a:rPr lang="en-US"/>
              <a:pPr/>
              <a:t>9</a:t>
            </a:fld>
            <a:endParaRPr lang="en-US"/>
          </a:p>
        </p:txBody>
      </p:sp>
      <p:sp>
        <p:nvSpPr>
          <p:cNvPr id="50179" name="Rectangle 2"/>
          <p:cNvSpPr>
            <a:spLocks noChangeArrowheads="1"/>
          </p:cNvSpPr>
          <p:nvPr>
            <p:ph type="sldImg"/>
          </p:nvPr>
        </p:nvSpPr>
        <p:spPr>
          <a:solidFill>
            <a:srgbClr val="FFFFFF"/>
          </a:solidFill>
          <a:ln/>
        </p:spPr>
      </p:sp>
      <p:sp>
        <p:nvSpPr>
          <p:cNvPr id="50180" name="Rectangle 3"/>
          <p:cNvSpPr>
            <a:spLocks noChangeArrowheads="1"/>
          </p:cNvSpPr>
          <p:nvPr>
            <p:ph type="body" idx="1"/>
          </p:nvPr>
        </p:nvSpPr>
        <p:spPr>
          <a:solidFill>
            <a:srgbClr val="FFFFFF"/>
          </a:solidFill>
          <a:ln>
            <a:solidFill>
              <a:srgbClr val="000000"/>
            </a:solidFill>
          </a:ln>
        </p:spPr>
        <p:txBody>
          <a:bodyPr/>
          <a:lstStyle/>
          <a:p>
            <a:r>
              <a:rPr lang="en-US"/>
              <a:t>Keywords: behavior, mind, science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63EF3CF-9270-3347-9853-4742F6060D90}" type="slidenum">
              <a:rPr lang="en-US"/>
              <a:pPr/>
              <a:t>10</a:t>
            </a:fld>
            <a:endParaRPr lang="en-US"/>
          </a:p>
        </p:txBody>
      </p:sp>
      <p:sp>
        <p:nvSpPr>
          <p:cNvPr id="52227" name="Rectangle 2"/>
          <p:cNvSpPr>
            <a:spLocks noChangeArrowheads="1"/>
          </p:cNvSpPr>
          <p:nvPr>
            <p:ph type="sldImg"/>
          </p:nvPr>
        </p:nvSpPr>
        <p:spPr>
          <a:solidFill>
            <a:srgbClr val="FFFFFF"/>
          </a:solidFill>
          <a:ln/>
        </p:spPr>
      </p:sp>
      <p:sp>
        <p:nvSpPr>
          <p:cNvPr id="52228" name="Rectangle 3"/>
          <p:cNvSpPr>
            <a:spLocks noChangeArrowheads="1"/>
          </p:cNvSpPr>
          <p:nvPr>
            <p:ph type="body" idx="1"/>
          </p:nvPr>
        </p:nvSpPr>
        <p:spPr>
          <a:solidFill>
            <a:srgbClr val="FFFFFF"/>
          </a:solidFill>
          <a:ln>
            <a:solidFill>
              <a:srgbClr val="000000"/>
            </a:solidFill>
          </a:ln>
        </p:spPr>
        <p:txBody>
          <a:bodyPr/>
          <a:lstStyle/>
          <a:p>
            <a:r>
              <a:rPr lang="en-US"/>
              <a:t>Keywords: behavior, mind, science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CBF5515-D132-7344-BD17-52E383A357E0}" type="slidenum">
              <a:rPr lang="en-US"/>
              <a:pPr/>
              <a:t>11</a:t>
            </a:fld>
            <a:endParaRPr lang="en-US"/>
          </a:p>
        </p:txBody>
      </p:sp>
      <p:sp>
        <p:nvSpPr>
          <p:cNvPr id="54275" name="Rectangle 2"/>
          <p:cNvSpPr>
            <a:spLocks noChangeArrowheads="1"/>
          </p:cNvSpPr>
          <p:nvPr>
            <p:ph type="sldImg"/>
          </p:nvPr>
        </p:nvSpPr>
        <p:spPr>
          <a:solidFill>
            <a:srgbClr val="FFFFFF"/>
          </a:solidFill>
          <a:ln/>
        </p:spPr>
      </p:sp>
      <p:sp>
        <p:nvSpPr>
          <p:cNvPr id="54276" name="Rectangle 3"/>
          <p:cNvSpPr>
            <a:spLocks noChangeArrowheads="1"/>
          </p:cNvSpPr>
          <p:nvPr>
            <p:ph type="body" idx="1"/>
          </p:nvPr>
        </p:nvSpPr>
        <p:spPr>
          <a:solidFill>
            <a:srgbClr val="FFFFFF"/>
          </a:solidFill>
          <a:ln>
            <a:solidFill>
              <a:srgbClr val="000000"/>
            </a:solidFill>
          </a:ln>
        </p:spPr>
        <p:txBody>
          <a:bodyPr/>
          <a:lstStyle/>
          <a:p>
            <a:r>
              <a:rPr lang="en-US"/>
              <a:t>Keywords: behavior, mind, science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86869DC9-232D-314B-84C3-54D345BDCA14}" type="slidenum">
              <a:rPr lang="en-US"/>
              <a:pPr/>
              <a:t>12</a:t>
            </a:fld>
            <a:endParaRPr lang="en-US"/>
          </a:p>
        </p:txBody>
      </p:sp>
      <p:sp>
        <p:nvSpPr>
          <p:cNvPr id="56323" name="Rectangle 2"/>
          <p:cNvSpPr>
            <a:spLocks noChangeArrowheads="1"/>
          </p:cNvSpPr>
          <p:nvPr>
            <p:ph type="sldImg"/>
          </p:nvPr>
        </p:nvSpPr>
        <p:spPr>
          <a:solidFill>
            <a:srgbClr val="FFFFFF"/>
          </a:solidFill>
          <a:ln/>
        </p:spPr>
      </p:sp>
      <p:sp>
        <p:nvSpPr>
          <p:cNvPr id="56324" name="Rectangle 3"/>
          <p:cNvSpPr>
            <a:spLocks noChangeArrowheads="1"/>
          </p:cNvSpPr>
          <p:nvPr>
            <p:ph type="body" idx="1"/>
          </p:nvPr>
        </p:nvSpPr>
        <p:spPr>
          <a:solidFill>
            <a:srgbClr val="FFFFFF"/>
          </a:solidFill>
          <a:ln>
            <a:solidFill>
              <a:srgbClr val="000000"/>
            </a:solidFill>
          </a:ln>
        </p:spPr>
        <p:txBody>
          <a:bodyPr/>
          <a:lstStyle/>
          <a:p>
            <a:r>
              <a:rPr lang="en-US" dirty="0" smtClean="0"/>
              <a:t>Bauhaus Preliminary</a:t>
            </a:r>
            <a:r>
              <a:rPr lang="en-US" baseline="0" dirty="0" smtClean="0"/>
              <a:t> course that immersed students</a:t>
            </a:r>
            <a:r>
              <a:rPr lang="en-US" dirty="0" smtClean="0"/>
              <a:t> in the study of materials, color theory, and formal relationships.</a:t>
            </a:r>
          </a:p>
          <a:p>
            <a:r>
              <a:rPr lang="en-US" dirty="0" smtClean="0"/>
              <a:t>Specialized workshops, which included metalworking, cabinetmaking, weaving, pottery, typography, and wall painting</a:t>
            </a:r>
          </a:p>
          <a:p>
            <a:r>
              <a:rPr lang="en-US" dirty="0" smtClean="0"/>
              <a:t>Gropius</a:t>
            </a:r>
            <a:r>
              <a:rPr lang="en-US" baseline="0" dirty="0" smtClean="0"/>
              <a:t> original goal was unification of arts through craft, but shifted to art into industry in 1923</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3748C7A-37F7-934E-B6E3-34342A1CE3AD}" type="slidenum">
              <a:rPr lang="en-US"/>
              <a:pPr/>
              <a:t>13</a:t>
            </a:fld>
            <a:endParaRPr lang="en-US"/>
          </a:p>
        </p:txBody>
      </p:sp>
      <p:sp>
        <p:nvSpPr>
          <p:cNvPr id="58371" name="Rectangle 2"/>
          <p:cNvSpPr>
            <a:spLocks noChangeArrowheads="1"/>
          </p:cNvSpPr>
          <p:nvPr>
            <p:ph type="sldImg"/>
          </p:nvPr>
        </p:nvSpPr>
        <p:spPr>
          <a:solidFill>
            <a:srgbClr val="FFFFFF"/>
          </a:solidFill>
          <a:ln/>
        </p:spPr>
      </p:sp>
      <p:sp>
        <p:nvSpPr>
          <p:cNvPr id="58372" name="Rectangle 3"/>
          <p:cNvSpPr>
            <a:spLocks noChangeArrowheads="1"/>
          </p:cNvSpPr>
          <p:nvPr>
            <p:ph type="body" idx="1"/>
          </p:nvPr>
        </p:nvSpPr>
        <p:spPr>
          <a:solidFill>
            <a:srgbClr val="FFFFFF"/>
          </a:solidFill>
          <a:ln>
            <a:solidFill>
              <a:srgbClr val="000000"/>
            </a:solidFill>
          </a:ln>
        </p:spPr>
        <p:txBody>
          <a:bodyPr/>
          <a:lstStyle/>
          <a:p>
            <a:r>
              <a:rPr lang="en-US"/>
              <a:t>Keywords: behavior, mind, science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smtClean="0"/>
              <a:t>Click icon to add picture</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smtClean="0"/>
              <a:t>Click icon to add picture</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721F41-08CE-834B-A8FF-D7B62170F3D9}" type="datetimeFigureOut">
              <a:rPr lang="en-US" smtClean="0"/>
              <a:pPr/>
              <a:t>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78A01-7D55-234F-AC8E-0B4DC7864E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721F41-08CE-834B-A8FF-D7B62170F3D9}" type="datetimeFigureOut">
              <a:rPr lang="en-US" smtClean="0"/>
              <a:pPr/>
              <a:t>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1478A01-7D55-234F-AC8E-0B4DC7864EE3}" type="slidenum">
              <a:rPr lang="en-US" smtClean="0"/>
              <a:pPr/>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C721F41-08CE-834B-A8FF-D7B62170F3D9}" type="datetimeFigureOut">
              <a:rPr lang="en-US" smtClean="0"/>
              <a:pPr/>
              <a:t>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21F41-08CE-834B-A8FF-D7B62170F3D9}" type="datetimeFigureOut">
              <a:rPr lang="en-US" smtClean="0"/>
              <a:pPr/>
              <a:t>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4C721F41-08CE-834B-A8FF-D7B62170F3D9}" type="datetimeFigureOut">
              <a:rPr lang="en-US" smtClean="0"/>
              <a:pPr/>
              <a:t>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478A01-7D55-234F-AC8E-0B4DC7864EE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4C721F41-08CE-834B-A8FF-D7B62170F3D9}" type="datetimeFigureOut">
              <a:rPr lang="en-US" smtClean="0"/>
              <a:pPr/>
              <a:t>6/20/12</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1478A01-7D55-234F-AC8E-0B4DC7864EE3}" type="slidenum">
              <a:rPr lang="en-US" smtClean="0"/>
              <a:pPr/>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AE610: Survey of Art Education</a:t>
            </a:r>
            <a:endParaRPr lang="en-US" dirty="0"/>
          </a:p>
        </p:txBody>
      </p:sp>
      <p:sp>
        <p:nvSpPr>
          <p:cNvPr id="4" name="Subtitle 3"/>
          <p:cNvSpPr>
            <a:spLocks noGrp="1"/>
          </p:cNvSpPr>
          <p:nvPr>
            <p:ph type="subTitle" idx="1"/>
          </p:nvPr>
        </p:nvSpPr>
        <p:spPr/>
        <p:txBody>
          <a:bodyPr/>
          <a:lstStyle/>
          <a:p>
            <a:r>
              <a:rPr lang="en-US" dirty="0" smtClean="0"/>
              <a:t>Early Art Education in America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381000"/>
            <a:ext cx="9144000" cy="914400"/>
          </a:xfrm>
        </p:spPr>
        <p:txBody>
          <a:bodyPr>
            <a:normAutofit fontScale="90000"/>
          </a:bodyPr>
          <a:lstStyle/>
          <a:p>
            <a:r>
              <a:rPr lang="en-US" dirty="0"/>
              <a:t>Western Origins of Art Education Part II</a:t>
            </a:r>
          </a:p>
        </p:txBody>
      </p:sp>
      <p:sp>
        <p:nvSpPr>
          <p:cNvPr id="51203" name="Rectangle 3"/>
          <p:cNvSpPr>
            <a:spLocks noGrp="1" noChangeArrowheads="1"/>
          </p:cNvSpPr>
          <p:nvPr>
            <p:ph type="body" idx="1"/>
          </p:nvPr>
        </p:nvSpPr>
        <p:spPr>
          <a:xfrm>
            <a:off x="304800" y="1689100"/>
            <a:ext cx="7010400" cy="4800600"/>
          </a:xfrm>
        </p:spPr>
        <p:txBody>
          <a:bodyPr/>
          <a:lstStyle/>
          <a:p>
            <a:pPr>
              <a:lnSpc>
                <a:spcPct val="90000"/>
              </a:lnSpc>
              <a:buFontTx/>
              <a:buChar char="o"/>
            </a:pPr>
            <a:r>
              <a:rPr lang="en-US" sz="2800" dirty="0">
                <a:solidFill>
                  <a:schemeClr val="tx2"/>
                </a:solidFill>
              </a:rPr>
              <a:t>Art Education for Art Production</a:t>
            </a:r>
          </a:p>
          <a:p>
            <a:pPr lvl="1">
              <a:lnSpc>
                <a:spcPct val="90000"/>
              </a:lnSpc>
              <a:buFontTx/>
              <a:buChar char="o"/>
            </a:pPr>
            <a:r>
              <a:rPr lang="en-US" sz="1800" dirty="0"/>
              <a:t>Arthur Wesley Dow (Columbia U) -Elements and Principles of Art</a:t>
            </a:r>
            <a:r>
              <a:rPr lang="en-US" sz="1800" dirty="0" smtClean="0"/>
              <a:t> –</a:t>
            </a:r>
            <a:r>
              <a:rPr lang="en-US" sz="1800" u="sng" dirty="0" smtClean="0"/>
              <a:t>Theory and Practice of Teaching Art </a:t>
            </a:r>
            <a:r>
              <a:rPr lang="en-US" sz="1800" dirty="0" smtClean="0"/>
              <a:t>(1912)  Theories of Composition.</a:t>
            </a:r>
          </a:p>
          <a:p>
            <a:pPr lvl="2">
              <a:lnSpc>
                <a:spcPct val="90000"/>
              </a:lnSpc>
              <a:buFontTx/>
              <a:buChar char="o"/>
            </a:pPr>
            <a:r>
              <a:rPr lang="en-US" sz="1600" dirty="0"/>
              <a:t>Elements- (3)  line, value and color</a:t>
            </a:r>
          </a:p>
          <a:p>
            <a:pPr lvl="2">
              <a:lnSpc>
                <a:spcPct val="90000"/>
              </a:lnSpc>
              <a:buFontTx/>
              <a:buChar char="o"/>
            </a:pPr>
            <a:r>
              <a:rPr lang="en-US" sz="1600" dirty="0"/>
              <a:t>Principles- (5) Opposition, Transition, Subordination, Repetition and Symmetry</a:t>
            </a:r>
          </a:p>
          <a:p>
            <a:pPr lvl="2">
              <a:lnSpc>
                <a:spcPct val="90000"/>
              </a:lnSpc>
              <a:buFontTx/>
              <a:buChar char="o"/>
            </a:pPr>
            <a:r>
              <a:rPr lang="en-US" sz="1600" dirty="0"/>
              <a:t>Results in systematic instruction</a:t>
            </a:r>
          </a:p>
          <a:p>
            <a:pPr lvl="1">
              <a:lnSpc>
                <a:spcPct val="90000"/>
              </a:lnSpc>
              <a:buFontTx/>
              <a:buChar char="o"/>
            </a:pPr>
            <a:r>
              <a:rPr lang="en-US" sz="1800" dirty="0"/>
              <a:t>Walter </a:t>
            </a:r>
            <a:r>
              <a:rPr lang="en-US" sz="1800" dirty="0" err="1" smtClean="0"/>
              <a:t>Sargent</a:t>
            </a:r>
            <a:r>
              <a:rPr lang="en-US" sz="1800" dirty="0" smtClean="0"/>
              <a:t> </a:t>
            </a:r>
            <a:r>
              <a:rPr lang="en-US" sz="1800" dirty="0"/>
              <a:t>(U of Chicago)</a:t>
            </a:r>
          </a:p>
          <a:p>
            <a:pPr lvl="2">
              <a:lnSpc>
                <a:spcPct val="90000"/>
              </a:lnSpc>
              <a:buFontTx/>
              <a:buChar char="o"/>
            </a:pPr>
            <a:r>
              <a:rPr lang="en-US" sz="1600" dirty="0"/>
              <a:t>Focused on process where children learn to draw and the psychology behind it.  Best known work-</a:t>
            </a:r>
            <a:r>
              <a:rPr lang="en-US" sz="1600" i="1" u="sng" dirty="0"/>
              <a:t>How Children Learn to </a:t>
            </a:r>
            <a:r>
              <a:rPr lang="en-US" sz="1600" i="1" u="sng" dirty="0" smtClean="0"/>
              <a:t>Draw </a:t>
            </a:r>
            <a:r>
              <a:rPr lang="en-US" sz="1600" i="1" dirty="0" smtClean="0"/>
              <a:t>(1916).  </a:t>
            </a:r>
            <a:r>
              <a:rPr lang="en-US" sz="1600" i="1" dirty="0"/>
              <a:t>3 Factors for a child-must want to say something, child needs to use devices to draw effectively, may draw one thing well but not others</a:t>
            </a:r>
            <a:r>
              <a:rPr lang="en-US" sz="1600" i="1" dirty="0" smtClean="0"/>
              <a:t>.</a:t>
            </a:r>
          </a:p>
          <a:p>
            <a:pPr lvl="2">
              <a:lnSpc>
                <a:spcPct val="90000"/>
              </a:lnSpc>
              <a:buFontTx/>
              <a:buChar char="o"/>
            </a:pPr>
            <a:r>
              <a:rPr lang="en-US" sz="1600" i="1" dirty="0" smtClean="0"/>
              <a:t>“Drawing becomes a tool with which to think.”</a:t>
            </a:r>
            <a:endParaRPr lang="en-US" sz="1600" dirty="0" smtClean="0"/>
          </a:p>
          <a:p>
            <a:pPr lvl="1">
              <a:lnSpc>
                <a:spcPct val="90000"/>
              </a:lnSpc>
              <a:buFontTx/>
              <a:buChar char="o"/>
            </a:pPr>
            <a:r>
              <a:rPr lang="en-US" sz="1800" dirty="0"/>
              <a:t>Impact of Psychology-Hall, Thorndike, etc.</a:t>
            </a:r>
          </a:p>
        </p:txBody>
      </p:sp>
      <p:pic>
        <p:nvPicPr>
          <p:cNvPr id="51204" name="Picture 5"/>
          <p:cNvPicPr>
            <a:picLocks noChangeAspect="1"/>
          </p:cNvPicPr>
          <p:nvPr/>
        </p:nvPicPr>
        <p:blipFill>
          <a:blip r:embed="rId3"/>
          <a:srcRect/>
          <a:stretch>
            <a:fillRect/>
          </a:stretch>
        </p:blipFill>
        <p:spPr bwMode="auto">
          <a:xfrm>
            <a:off x="7366000" y="1295400"/>
            <a:ext cx="1625600" cy="2362200"/>
          </a:xfrm>
          <a:prstGeom prst="rect">
            <a:avLst/>
          </a:prstGeom>
          <a:noFill/>
          <a:ln w="9525">
            <a:noFill/>
            <a:miter lim="800000"/>
            <a:headEnd/>
            <a:tailEnd/>
          </a:ln>
        </p:spPr>
      </p:pic>
      <p:pic>
        <p:nvPicPr>
          <p:cNvPr id="51205" name="Picture 6"/>
          <p:cNvPicPr>
            <a:picLocks noChangeAspect="1"/>
          </p:cNvPicPr>
          <p:nvPr/>
        </p:nvPicPr>
        <p:blipFill>
          <a:blip r:embed="rId4"/>
          <a:srcRect/>
          <a:stretch>
            <a:fillRect/>
          </a:stretch>
        </p:blipFill>
        <p:spPr bwMode="auto">
          <a:xfrm>
            <a:off x="7505972" y="4267200"/>
            <a:ext cx="1485628" cy="2222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666656"/>
            <a:ext cx="9144000" cy="914400"/>
          </a:xfrm>
        </p:spPr>
        <p:txBody>
          <a:bodyPr>
            <a:normAutofit fontScale="90000"/>
          </a:bodyPr>
          <a:lstStyle/>
          <a:p>
            <a:r>
              <a:rPr lang="en-US"/>
              <a:t>Western Origins of Art Education Part II</a:t>
            </a:r>
          </a:p>
        </p:txBody>
      </p:sp>
      <p:sp>
        <p:nvSpPr>
          <p:cNvPr id="53251" name="Rectangle 3"/>
          <p:cNvSpPr>
            <a:spLocks noGrp="1" noChangeArrowheads="1"/>
          </p:cNvSpPr>
          <p:nvPr>
            <p:ph type="body" idx="1"/>
          </p:nvPr>
        </p:nvSpPr>
        <p:spPr>
          <a:xfrm>
            <a:off x="0" y="1905000"/>
            <a:ext cx="7620000" cy="4953000"/>
          </a:xfrm>
        </p:spPr>
        <p:txBody>
          <a:bodyPr/>
          <a:lstStyle/>
          <a:p>
            <a:pPr>
              <a:lnSpc>
                <a:spcPct val="90000"/>
              </a:lnSpc>
              <a:buFontTx/>
              <a:buChar char="o"/>
            </a:pPr>
            <a:r>
              <a:rPr lang="en-US" sz="2800">
                <a:solidFill>
                  <a:schemeClr val="tx2"/>
                </a:solidFill>
              </a:rPr>
              <a:t>Art Education for Creative Development and Mental Health</a:t>
            </a:r>
          </a:p>
          <a:p>
            <a:pPr lvl="1">
              <a:lnSpc>
                <a:spcPct val="90000"/>
              </a:lnSpc>
              <a:buFontTx/>
              <a:buChar char="o"/>
            </a:pPr>
            <a:r>
              <a:rPr lang="en-US" sz="1800"/>
              <a:t>John </a:t>
            </a:r>
            <a:r>
              <a:rPr lang="en-US" sz="1800" smtClean="0"/>
              <a:t>Dewey (</a:t>
            </a:r>
            <a:r>
              <a:rPr lang="en-US" sz="1800" u="sng" smtClean="0"/>
              <a:t>Art as Experience 1934</a:t>
            </a:r>
            <a:r>
              <a:rPr lang="en-US" sz="1800" smtClean="0"/>
              <a:t>) </a:t>
            </a:r>
            <a:r>
              <a:rPr lang="en-US" sz="1800"/>
              <a:t>and Sigmund Freud (1st half of 20th ct)</a:t>
            </a:r>
          </a:p>
          <a:p>
            <a:pPr lvl="1">
              <a:lnSpc>
                <a:spcPct val="90000"/>
              </a:lnSpc>
              <a:buFontTx/>
              <a:buChar char="o"/>
            </a:pPr>
            <a:r>
              <a:rPr lang="en-US" sz="1800"/>
              <a:t>Dewey influenced by Darwin and James -coming to terms with your environment (experiences)</a:t>
            </a:r>
          </a:p>
          <a:p>
            <a:pPr lvl="1">
              <a:lnSpc>
                <a:spcPct val="90000"/>
              </a:lnSpc>
              <a:buFontTx/>
              <a:buChar char="o"/>
            </a:pPr>
            <a:r>
              <a:rPr lang="en-US" sz="1800"/>
              <a:t>Becomes the ideological leader of the Progressive Education </a:t>
            </a:r>
            <a:r>
              <a:rPr lang="en-US" sz="1800" smtClean="0"/>
              <a:t>Association, but disagrees with many tenets.</a:t>
            </a:r>
          </a:p>
          <a:p>
            <a:pPr lvl="1">
              <a:lnSpc>
                <a:spcPct val="90000"/>
              </a:lnSpc>
              <a:buFontTx/>
              <a:buChar char="o"/>
            </a:pPr>
            <a:r>
              <a:rPr lang="en-US" sz="1800"/>
              <a:t>Creativity becomes an educational issue</a:t>
            </a:r>
          </a:p>
          <a:p>
            <a:pPr lvl="1">
              <a:lnSpc>
                <a:spcPct val="90000"/>
              </a:lnSpc>
              <a:buFontTx/>
              <a:buChar char="o"/>
            </a:pPr>
            <a:r>
              <a:rPr lang="en-US" sz="1800"/>
              <a:t>Progressive writers in AE:  Mathias, Boas, Cane and D’Amico.</a:t>
            </a:r>
          </a:p>
          <a:p>
            <a:pPr lvl="1">
              <a:lnSpc>
                <a:spcPct val="90000"/>
              </a:lnSpc>
              <a:buFontTx/>
              <a:buChar char="o"/>
            </a:pPr>
            <a:r>
              <a:rPr lang="en-US" sz="1800"/>
              <a:t>Creative Self Expression becomes a new “buzz word”</a:t>
            </a:r>
          </a:p>
          <a:p>
            <a:pPr lvl="1">
              <a:lnSpc>
                <a:spcPct val="90000"/>
              </a:lnSpc>
              <a:buFontTx/>
              <a:buChar char="o"/>
            </a:pPr>
            <a:r>
              <a:rPr lang="en-US" sz="1800"/>
              <a:t>Relationship to art and other curriculum areas/therapeutic art/art as release (Freud’s</a:t>
            </a:r>
            <a:r>
              <a:rPr lang="en-US" sz="1800" i="1"/>
              <a:t> </a:t>
            </a:r>
            <a:r>
              <a:rPr lang="en-US" sz="1800" i="1" u="sng"/>
              <a:t>Interpretation of Dreams</a:t>
            </a:r>
            <a:r>
              <a:rPr lang="en-US" sz="1800" u="sng"/>
              <a:t>)</a:t>
            </a:r>
          </a:p>
          <a:p>
            <a:pPr lvl="1">
              <a:lnSpc>
                <a:spcPct val="90000"/>
              </a:lnSpc>
              <a:buFontTx/>
              <a:buNone/>
            </a:pPr>
            <a:endParaRPr lang="en-US" sz="1800"/>
          </a:p>
          <a:p>
            <a:pPr>
              <a:lnSpc>
                <a:spcPct val="90000"/>
              </a:lnSpc>
            </a:pPr>
            <a:endParaRPr lang="en-US" sz="2000"/>
          </a:p>
        </p:txBody>
      </p:sp>
      <p:pic>
        <p:nvPicPr>
          <p:cNvPr id="53252" name="Picture 15"/>
          <p:cNvPicPr>
            <a:picLocks noChangeAspect="1" noChangeArrowheads="1"/>
          </p:cNvPicPr>
          <p:nvPr/>
        </p:nvPicPr>
        <p:blipFill>
          <a:blip r:embed="rId3"/>
          <a:srcRect/>
          <a:stretch>
            <a:fillRect/>
          </a:stretch>
        </p:blipFill>
        <p:spPr bwMode="auto">
          <a:xfrm>
            <a:off x="7670800" y="1905000"/>
            <a:ext cx="1397000" cy="1981200"/>
          </a:xfrm>
          <a:prstGeom prst="rect">
            <a:avLst/>
          </a:prstGeom>
          <a:noFill/>
          <a:ln w="12700">
            <a:noFill/>
            <a:miter lim="800000"/>
            <a:headEnd type="none" w="sm" len="sm"/>
            <a:tailEnd type="none" w="sm" len="sm"/>
          </a:ln>
        </p:spPr>
      </p:pic>
      <p:pic>
        <p:nvPicPr>
          <p:cNvPr id="53253" name="Picture 4"/>
          <p:cNvPicPr>
            <a:picLocks noChangeAspect="1"/>
          </p:cNvPicPr>
          <p:nvPr/>
        </p:nvPicPr>
        <p:blipFill>
          <a:blip r:embed="rId4"/>
          <a:srcRect/>
          <a:stretch>
            <a:fillRect/>
          </a:stretch>
        </p:blipFill>
        <p:spPr bwMode="auto">
          <a:xfrm>
            <a:off x="7620000" y="3886200"/>
            <a:ext cx="1447800" cy="2413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666656"/>
            <a:ext cx="9144000" cy="914400"/>
          </a:xfrm>
        </p:spPr>
        <p:txBody>
          <a:bodyPr>
            <a:normAutofit fontScale="90000"/>
          </a:bodyPr>
          <a:lstStyle/>
          <a:p>
            <a:r>
              <a:rPr lang="en-US" dirty="0"/>
              <a:t>Western Origins of Art Education Part II</a:t>
            </a:r>
          </a:p>
        </p:txBody>
      </p:sp>
      <p:sp>
        <p:nvSpPr>
          <p:cNvPr id="55299" name="Rectangle 3"/>
          <p:cNvSpPr>
            <a:spLocks noGrp="1" noChangeArrowheads="1"/>
          </p:cNvSpPr>
          <p:nvPr>
            <p:ph type="body" idx="1"/>
          </p:nvPr>
        </p:nvSpPr>
        <p:spPr>
          <a:xfrm>
            <a:off x="304800" y="1885950"/>
            <a:ext cx="7315200" cy="4743450"/>
          </a:xfrm>
        </p:spPr>
        <p:txBody>
          <a:bodyPr/>
          <a:lstStyle/>
          <a:p>
            <a:pPr>
              <a:lnSpc>
                <a:spcPct val="90000"/>
              </a:lnSpc>
              <a:buFontTx/>
              <a:buChar char="o"/>
            </a:pPr>
            <a:r>
              <a:rPr lang="en-US" sz="2800" dirty="0">
                <a:solidFill>
                  <a:schemeClr val="tx2"/>
                </a:solidFill>
              </a:rPr>
              <a:t>Recognition of Modern Art, Technology and Scientific Inquiry</a:t>
            </a:r>
          </a:p>
          <a:p>
            <a:pPr lvl="1">
              <a:lnSpc>
                <a:spcPct val="90000"/>
              </a:lnSpc>
              <a:buFontTx/>
              <a:buChar char="o"/>
            </a:pPr>
            <a:r>
              <a:rPr lang="en-US" sz="1800" dirty="0"/>
              <a:t>The influence of Victorian art education was prevalent until the 40’s viewing children’s art work.</a:t>
            </a:r>
          </a:p>
          <a:p>
            <a:pPr lvl="1">
              <a:lnSpc>
                <a:spcPct val="90000"/>
              </a:lnSpc>
              <a:buFontTx/>
              <a:buChar char="o"/>
            </a:pPr>
            <a:r>
              <a:rPr lang="en-US" sz="1800" dirty="0"/>
              <a:t>By the 1950’s modern art was being recognized widely</a:t>
            </a:r>
          </a:p>
          <a:p>
            <a:pPr lvl="1">
              <a:lnSpc>
                <a:spcPct val="90000"/>
              </a:lnSpc>
              <a:buFontTx/>
              <a:buChar char="o"/>
            </a:pPr>
            <a:r>
              <a:rPr lang="en-US" sz="1800" dirty="0"/>
              <a:t>Bauhaus influences</a:t>
            </a:r>
          </a:p>
          <a:p>
            <a:pPr lvl="1">
              <a:lnSpc>
                <a:spcPct val="90000"/>
              </a:lnSpc>
              <a:buFontTx/>
              <a:buChar char="o"/>
            </a:pPr>
            <a:r>
              <a:rPr lang="en-US" sz="1800" dirty="0" smtClean="0"/>
              <a:t>Viktor </a:t>
            </a:r>
            <a:r>
              <a:rPr lang="en-US" sz="1800" dirty="0" err="1"/>
              <a:t>Lowenfeld’s</a:t>
            </a:r>
            <a:r>
              <a:rPr lang="en-US" sz="1800" dirty="0"/>
              <a:t> work laid a psychological foundation for the way children develop in and through art, </a:t>
            </a:r>
            <a:r>
              <a:rPr lang="en-US" sz="1800" dirty="0" err="1"/>
              <a:t>crystalized</a:t>
            </a:r>
            <a:r>
              <a:rPr lang="en-US" sz="1800" dirty="0"/>
              <a:t> the teaching of AE, and became the major training strategy for art </a:t>
            </a:r>
            <a:r>
              <a:rPr lang="en-US" sz="1800" dirty="0" smtClean="0"/>
              <a:t>educators in the 1940’s and 1950’s.</a:t>
            </a:r>
          </a:p>
          <a:p>
            <a:pPr lvl="3">
              <a:lnSpc>
                <a:spcPct val="90000"/>
              </a:lnSpc>
              <a:buFontTx/>
              <a:buChar char="o"/>
            </a:pPr>
            <a:r>
              <a:rPr lang="en-US" sz="1600" u="sng" dirty="0"/>
              <a:t>The Nature of Creative Activity</a:t>
            </a:r>
            <a:r>
              <a:rPr lang="en-US" sz="1600" dirty="0"/>
              <a:t> and </a:t>
            </a:r>
            <a:r>
              <a:rPr lang="en-US" sz="1600" u="sng" dirty="0"/>
              <a:t>Creative and Mental Growth</a:t>
            </a:r>
            <a:r>
              <a:rPr lang="en-US" sz="1600" dirty="0"/>
              <a:t> were hallmarks of AE literature. 1960-Death of</a:t>
            </a:r>
            <a:r>
              <a:rPr lang="en-US" sz="1600" dirty="0" smtClean="0"/>
              <a:t> </a:t>
            </a:r>
            <a:r>
              <a:rPr lang="en-US" sz="1600" dirty="0" err="1" smtClean="0"/>
              <a:t>Lowenfeld</a:t>
            </a:r>
            <a:endParaRPr lang="en-US" sz="1600" dirty="0" smtClean="0"/>
          </a:p>
          <a:p>
            <a:pPr lvl="1">
              <a:lnSpc>
                <a:spcPct val="90000"/>
              </a:lnSpc>
              <a:buFontTx/>
              <a:buNone/>
            </a:pPr>
            <a:endParaRPr lang="en-US" sz="1800" dirty="0"/>
          </a:p>
          <a:p>
            <a:pPr>
              <a:lnSpc>
                <a:spcPct val="90000"/>
              </a:lnSpc>
            </a:pPr>
            <a:endParaRPr lang="en-US" sz="2000" dirty="0"/>
          </a:p>
        </p:txBody>
      </p:sp>
      <p:pic>
        <p:nvPicPr>
          <p:cNvPr id="55300" name="Picture 4"/>
          <p:cNvPicPr>
            <a:picLocks noChangeAspect="1"/>
          </p:cNvPicPr>
          <p:nvPr/>
        </p:nvPicPr>
        <p:blipFill>
          <a:blip r:embed="rId3"/>
          <a:srcRect/>
          <a:stretch>
            <a:fillRect/>
          </a:stretch>
        </p:blipFill>
        <p:spPr bwMode="auto">
          <a:xfrm>
            <a:off x="8001000" y="2438400"/>
            <a:ext cx="673100" cy="711200"/>
          </a:xfrm>
          <a:prstGeom prst="rect">
            <a:avLst/>
          </a:prstGeom>
          <a:noFill/>
          <a:ln w="9525">
            <a:noFill/>
            <a:miter lim="800000"/>
            <a:headEnd/>
            <a:tailEnd/>
          </a:ln>
        </p:spPr>
      </p:pic>
      <p:pic>
        <p:nvPicPr>
          <p:cNvPr id="55301" name="Picture 5"/>
          <p:cNvPicPr>
            <a:picLocks noChangeAspect="1"/>
          </p:cNvPicPr>
          <p:nvPr/>
        </p:nvPicPr>
        <p:blipFill>
          <a:blip r:embed="rId4"/>
          <a:srcRect/>
          <a:stretch>
            <a:fillRect/>
          </a:stretch>
        </p:blipFill>
        <p:spPr bwMode="auto">
          <a:xfrm>
            <a:off x="7391400" y="3429000"/>
            <a:ext cx="800100" cy="698500"/>
          </a:xfrm>
          <a:prstGeom prst="rect">
            <a:avLst/>
          </a:prstGeom>
          <a:noFill/>
          <a:ln w="9525">
            <a:noFill/>
            <a:miter lim="800000"/>
            <a:headEnd/>
            <a:tailEnd/>
          </a:ln>
        </p:spPr>
      </p:pic>
      <p:pic>
        <p:nvPicPr>
          <p:cNvPr id="55302" name="Picture 6"/>
          <p:cNvPicPr>
            <a:picLocks noChangeAspect="1"/>
          </p:cNvPicPr>
          <p:nvPr/>
        </p:nvPicPr>
        <p:blipFill>
          <a:blip r:embed="rId5"/>
          <a:srcRect/>
          <a:stretch>
            <a:fillRect/>
          </a:stretch>
        </p:blipFill>
        <p:spPr bwMode="auto">
          <a:xfrm>
            <a:off x="8077200" y="4419600"/>
            <a:ext cx="609600" cy="68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381000"/>
            <a:ext cx="9144000" cy="914400"/>
          </a:xfrm>
        </p:spPr>
        <p:txBody>
          <a:bodyPr>
            <a:normAutofit fontScale="90000"/>
          </a:bodyPr>
          <a:lstStyle/>
          <a:p>
            <a:r>
              <a:rPr lang="en-US" dirty="0"/>
              <a:t>Western Origins of Art Education Part II</a:t>
            </a:r>
          </a:p>
        </p:txBody>
      </p:sp>
      <p:sp>
        <p:nvSpPr>
          <p:cNvPr id="57347" name="Rectangle 3"/>
          <p:cNvSpPr>
            <a:spLocks noGrp="1" noChangeArrowheads="1"/>
          </p:cNvSpPr>
          <p:nvPr>
            <p:ph type="body" idx="1"/>
          </p:nvPr>
        </p:nvSpPr>
        <p:spPr>
          <a:xfrm>
            <a:off x="0" y="1809750"/>
            <a:ext cx="7010400" cy="4591050"/>
          </a:xfrm>
        </p:spPr>
        <p:txBody>
          <a:bodyPr/>
          <a:lstStyle/>
          <a:p>
            <a:pPr>
              <a:lnSpc>
                <a:spcPct val="90000"/>
              </a:lnSpc>
              <a:buFontTx/>
              <a:buChar char="o"/>
            </a:pPr>
            <a:r>
              <a:rPr lang="en-US" sz="2800" dirty="0" smtClean="0">
                <a:solidFill>
                  <a:schemeClr val="tx2"/>
                </a:solidFill>
              </a:rPr>
              <a:t>Recognition of Modern Art, Technology and Scientific Inquiry (continued)</a:t>
            </a:r>
          </a:p>
          <a:p>
            <a:pPr lvl="1">
              <a:lnSpc>
                <a:spcPct val="90000"/>
              </a:lnSpc>
              <a:buFontTx/>
              <a:buChar char="o"/>
            </a:pPr>
            <a:r>
              <a:rPr lang="en-US" sz="1800" dirty="0" err="1" smtClean="0"/>
              <a:t>Lowenfeld’s</a:t>
            </a:r>
            <a:r>
              <a:rPr lang="en-US" sz="1800" dirty="0" smtClean="0"/>
              <a:t> legacy -Interest in creative and mental growth; art is a vehicle for facilitating this growth</a:t>
            </a:r>
          </a:p>
          <a:p>
            <a:pPr lvl="1">
              <a:lnSpc>
                <a:spcPct val="90000"/>
              </a:lnSpc>
              <a:buFontTx/>
              <a:buChar char="o"/>
            </a:pPr>
            <a:r>
              <a:rPr lang="en-US" sz="1800" dirty="0" smtClean="0"/>
              <a:t>Primary focus was the child as a seeing, thinking and feeling human being (whole child development)</a:t>
            </a:r>
          </a:p>
          <a:p>
            <a:pPr lvl="1">
              <a:lnSpc>
                <a:spcPct val="90000"/>
              </a:lnSpc>
              <a:buFontTx/>
              <a:buChar char="o"/>
            </a:pPr>
            <a:r>
              <a:rPr lang="en-US" sz="1800" dirty="0" smtClean="0"/>
              <a:t>Child is paramount, art is instrumental (coloring books forbidden and contests deemed detrimental)</a:t>
            </a:r>
          </a:p>
          <a:p>
            <a:pPr lvl="1">
              <a:lnSpc>
                <a:spcPct val="90000"/>
              </a:lnSpc>
              <a:buFontTx/>
              <a:buChar char="o"/>
            </a:pPr>
            <a:r>
              <a:rPr lang="en-US" sz="1800" dirty="0" err="1" smtClean="0"/>
              <a:t>Lowenfeld</a:t>
            </a:r>
            <a:r>
              <a:rPr lang="en-US" sz="1800" dirty="0" smtClean="0"/>
              <a:t> had a huge impact on AE because his writings were scholarly, well received and he was in a position to influence art education widely</a:t>
            </a:r>
          </a:p>
          <a:p>
            <a:pPr lvl="1">
              <a:lnSpc>
                <a:spcPct val="90000"/>
              </a:lnSpc>
              <a:buFontTx/>
              <a:buChar char="o"/>
            </a:pPr>
            <a:endParaRPr lang="en-US" sz="1800" dirty="0" smtClean="0"/>
          </a:p>
          <a:p>
            <a:pPr lvl="1">
              <a:lnSpc>
                <a:spcPct val="90000"/>
              </a:lnSpc>
              <a:buFontTx/>
              <a:buNone/>
            </a:pPr>
            <a:endParaRPr lang="en-US" sz="1800" dirty="0" smtClean="0"/>
          </a:p>
          <a:p>
            <a:pPr>
              <a:lnSpc>
                <a:spcPct val="90000"/>
              </a:lnSpc>
            </a:pPr>
            <a:endParaRPr lang="en-US" sz="2000" dirty="0"/>
          </a:p>
        </p:txBody>
      </p:sp>
      <p:pic>
        <p:nvPicPr>
          <p:cNvPr id="57348" name="Picture 3"/>
          <p:cNvPicPr>
            <a:picLocks noChangeAspect="1"/>
          </p:cNvPicPr>
          <p:nvPr/>
        </p:nvPicPr>
        <p:blipFill>
          <a:blip r:embed="rId3"/>
          <a:srcRect/>
          <a:stretch>
            <a:fillRect/>
          </a:stretch>
        </p:blipFill>
        <p:spPr bwMode="auto">
          <a:xfrm>
            <a:off x="8001000" y="3159125"/>
            <a:ext cx="1143000" cy="1752600"/>
          </a:xfrm>
          <a:prstGeom prst="rect">
            <a:avLst/>
          </a:prstGeom>
          <a:noFill/>
          <a:ln w="9525">
            <a:noFill/>
            <a:miter lim="800000"/>
            <a:headEnd/>
            <a:tailEnd/>
          </a:ln>
        </p:spPr>
      </p:pic>
      <p:pic>
        <p:nvPicPr>
          <p:cNvPr id="57349" name="Picture 4"/>
          <p:cNvPicPr>
            <a:picLocks noChangeAspect="1"/>
          </p:cNvPicPr>
          <p:nvPr/>
        </p:nvPicPr>
        <p:blipFill>
          <a:blip r:embed="rId4"/>
          <a:srcRect/>
          <a:stretch>
            <a:fillRect/>
          </a:stretch>
        </p:blipFill>
        <p:spPr bwMode="auto">
          <a:xfrm>
            <a:off x="6819900" y="1295400"/>
            <a:ext cx="1238250" cy="2493963"/>
          </a:xfrm>
          <a:prstGeom prst="rect">
            <a:avLst/>
          </a:prstGeom>
          <a:noFill/>
          <a:ln w="9525">
            <a:noFill/>
            <a:miter lim="800000"/>
            <a:headEnd/>
            <a:tailEnd/>
          </a:ln>
        </p:spPr>
      </p:pic>
      <p:pic>
        <p:nvPicPr>
          <p:cNvPr id="57350" name="Picture 5"/>
          <p:cNvPicPr>
            <a:picLocks noChangeAspect="1"/>
          </p:cNvPicPr>
          <p:nvPr/>
        </p:nvPicPr>
        <p:blipFill>
          <a:blip r:embed="rId5"/>
          <a:srcRect/>
          <a:stretch>
            <a:fillRect/>
          </a:stretch>
        </p:blipFill>
        <p:spPr bwMode="auto">
          <a:xfrm>
            <a:off x="8058150" y="4911725"/>
            <a:ext cx="1085850" cy="19462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304800"/>
            <a:ext cx="9144000" cy="6248400"/>
          </a:xfrm>
        </p:spPr>
        <p:txBody>
          <a:bodyPr>
            <a:normAutofit/>
          </a:bodyPr>
          <a:lstStyle/>
          <a:p>
            <a:r>
              <a:rPr lang="en-US" sz="4000" dirty="0" smtClean="0"/>
              <a:t>“One of the crucial tasks for art educators is not one of finding ways to resist change but, rather, to employ critical procedures by which wise choices may be made among competing proposals for change” </a:t>
            </a:r>
            <a:br>
              <a:rPr lang="en-US" sz="4000" dirty="0" smtClean="0"/>
            </a:br>
            <a:r>
              <a:rPr lang="en-US" sz="4000" dirty="0" smtClean="0"/>
              <a:t>(Eisner &amp; </a:t>
            </a:r>
            <a:r>
              <a:rPr lang="en-US" sz="4000" dirty="0" err="1" smtClean="0"/>
              <a:t>Ecker</a:t>
            </a:r>
            <a:r>
              <a:rPr lang="en-US" sz="4000" dirty="0" smtClean="0"/>
              <a:t>, 1970).</a:t>
            </a:r>
            <a:endParaRPr lang="en-US" sz="40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666656"/>
            <a:ext cx="9144000" cy="914400"/>
          </a:xfrm>
        </p:spPr>
        <p:txBody>
          <a:bodyPr>
            <a:normAutofit fontScale="90000"/>
          </a:bodyPr>
          <a:lstStyle/>
          <a:p>
            <a:r>
              <a:rPr lang="en-US"/>
              <a:t>Western Origins of Art Education Part II</a:t>
            </a:r>
          </a:p>
        </p:txBody>
      </p:sp>
      <p:sp>
        <p:nvSpPr>
          <p:cNvPr id="61443" name="Rectangle 3"/>
          <p:cNvSpPr>
            <a:spLocks noGrp="1" noChangeArrowheads="1"/>
          </p:cNvSpPr>
          <p:nvPr>
            <p:ph type="body" idx="1"/>
          </p:nvPr>
        </p:nvSpPr>
        <p:spPr>
          <a:xfrm>
            <a:off x="304800" y="1885950"/>
            <a:ext cx="8229600" cy="4591050"/>
          </a:xfrm>
        </p:spPr>
        <p:txBody>
          <a:bodyPr/>
          <a:lstStyle/>
          <a:p>
            <a:pPr>
              <a:lnSpc>
                <a:spcPct val="90000"/>
              </a:lnSpc>
              <a:buFontTx/>
              <a:buChar char="o"/>
            </a:pPr>
            <a:r>
              <a:rPr lang="en-US" sz="2800" i="1" smtClean="0">
                <a:solidFill>
                  <a:srgbClr val="FF9A58"/>
                </a:solidFill>
              </a:rPr>
              <a:t>Conclusions and Review:</a:t>
            </a:r>
            <a:endParaRPr lang="en-US" sz="2800" i="1">
              <a:solidFill>
                <a:srgbClr val="FF9A58"/>
              </a:solidFill>
            </a:endParaRPr>
          </a:p>
          <a:p>
            <a:pPr lvl="1">
              <a:lnSpc>
                <a:spcPct val="90000"/>
              </a:lnSpc>
              <a:buFontTx/>
              <a:buChar char="o"/>
            </a:pPr>
            <a:r>
              <a:rPr lang="en-US" sz="1800"/>
              <a:t>As American culture has changed, art education has changed to reflect it. </a:t>
            </a:r>
          </a:p>
          <a:p>
            <a:pPr lvl="1">
              <a:lnSpc>
                <a:spcPct val="90000"/>
              </a:lnSpc>
              <a:buFontTx/>
              <a:buChar char="o"/>
            </a:pPr>
            <a:r>
              <a:rPr lang="en-US" sz="1800"/>
              <a:t>Art education has changed with the institutional focus</a:t>
            </a:r>
          </a:p>
          <a:p>
            <a:pPr lvl="2">
              <a:lnSpc>
                <a:spcPct val="90000"/>
              </a:lnSpc>
              <a:buFontTx/>
              <a:buChar char="o"/>
            </a:pPr>
            <a:r>
              <a:rPr lang="en-US" sz="1600"/>
              <a:t>Creating an individual of culture/ cultured tastes</a:t>
            </a:r>
          </a:p>
          <a:p>
            <a:pPr lvl="2">
              <a:lnSpc>
                <a:spcPct val="90000"/>
              </a:lnSpc>
              <a:buFontTx/>
              <a:buChar char="o"/>
            </a:pPr>
            <a:r>
              <a:rPr lang="en-US" sz="1600"/>
              <a:t>Teaching vocational skill</a:t>
            </a:r>
          </a:p>
          <a:p>
            <a:pPr lvl="2">
              <a:lnSpc>
                <a:spcPct val="90000"/>
              </a:lnSpc>
              <a:buFontTx/>
              <a:buChar char="o"/>
            </a:pPr>
            <a:r>
              <a:rPr lang="en-US" sz="1600"/>
              <a:t>Developing creative intelligence</a:t>
            </a:r>
          </a:p>
          <a:p>
            <a:pPr lvl="1">
              <a:lnSpc>
                <a:spcPct val="90000"/>
              </a:lnSpc>
              <a:buFontTx/>
              <a:buChar char="o"/>
            </a:pPr>
            <a:r>
              <a:rPr lang="en-US" sz="1800"/>
              <a:t>Art Education operates within the context of the school and within the  context of society.</a:t>
            </a:r>
          </a:p>
          <a:p>
            <a:pPr lvl="1">
              <a:lnSpc>
                <a:spcPct val="90000"/>
              </a:lnSpc>
              <a:buFontTx/>
              <a:buChar char="o"/>
            </a:pPr>
            <a:r>
              <a:rPr lang="en-US" sz="1800"/>
              <a:t>How do we as art educators embrace change and understand research that is relevant to our field</a:t>
            </a:r>
            <a:r>
              <a:rPr lang="en-US" sz="1800" smtClean="0"/>
              <a:t>? Action Research?  Philosophical Research?  Quantitative  (numbers-</a:t>
            </a:r>
            <a:r>
              <a:rPr lang="en-US" sz="1800" i="1" smtClean="0"/>
              <a:t>what, where, and when</a:t>
            </a:r>
            <a:r>
              <a:rPr lang="en-US" sz="1800" smtClean="0"/>
              <a:t>) vs Qualitative Research (</a:t>
            </a:r>
            <a:r>
              <a:rPr lang="en-US" sz="1800" i="1" smtClean="0"/>
              <a:t>why and how)</a:t>
            </a:r>
            <a:r>
              <a:rPr lang="en-US" sz="1800" smtClean="0"/>
              <a:t>?</a:t>
            </a:r>
          </a:p>
          <a:p>
            <a:pPr lvl="2">
              <a:lnSpc>
                <a:spcPct val="90000"/>
              </a:lnSpc>
              <a:buFontTx/>
              <a:buChar char="o"/>
            </a:pPr>
            <a:endParaRPr lang="en-US" sz="1600"/>
          </a:p>
          <a:p>
            <a:pPr lvl="2">
              <a:lnSpc>
                <a:spcPct val="90000"/>
              </a:lnSpc>
              <a:buFontTx/>
              <a:buChar char="o"/>
            </a:pPr>
            <a:endParaRPr lang="en-US" sz="1600"/>
          </a:p>
          <a:p>
            <a:pPr lvl="1">
              <a:lnSpc>
                <a:spcPct val="90000"/>
              </a:lnSpc>
              <a:buFontTx/>
              <a:buNone/>
            </a:pPr>
            <a:endParaRPr lang="en-US" sz="1800"/>
          </a:p>
          <a:p>
            <a:pPr>
              <a:lnSpc>
                <a:spcPct val="90000"/>
              </a:lnSpc>
            </a:pPr>
            <a:endParaRPr lang="en-US" sz="20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655637" y="2595562"/>
            <a:ext cx="8258176" cy="3670767"/>
          </a:xfrm>
        </p:spPr>
        <p:txBody>
          <a:bodyPr>
            <a:normAutofit/>
          </a:bodyPr>
          <a:lstStyle/>
          <a:p>
            <a:r>
              <a:rPr lang="en-US" dirty="0" smtClean="0"/>
              <a:t>Why Art</a:t>
            </a:r>
            <a:r>
              <a:rPr lang="en-US" dirty="0" smtClean="0"/>
              <a:t>? (15 minutes)</a:t>
            </a:r>
          </a:p>
          <a:p>
            <a:r>
              <a:rPr lang="en-US" dirty="0" smtClean="0"/>
              <a:t>Discussion of</a:t>
            </a:r>
            <a:r>
              <a:rPr lang="en-US" dirty="0" smtClean="0"/>
              <a:t> Western Origins wiki </a:t>
            </a:r>
            <a:r>
              <a:rPr lang="en-US" dirty="0" smtClean="0"/>
              <a:t>co</a:t>
            </a:r>
            <a:r>
              <a:rPr lang="en-US" dirty="0" smtClean="0"/>
              <a:t>ntributions (15 minutes)</a:t>
            </a:r>
            <a:endParaRPr lang="en-US" dirty="0" smtClean="0"/>
          </a:p>
          <a:p>
            <a:r>
              <a:rPr lang="en-US" dirty="0" smtClean="0"/>
              <a:t>Early Art Education in America (60 minutes)</a:t>
            </a:r>
          </a:p>
          <a:p>
            <a:r>
              <a:rPr lang="en-US" dirty="0" smtClean="0"/>
              <a:t>Break (15 minutes)</a:t>
            </a:r>
            <a:endParaRPr lang="en-US" dirty="0" smtClean="0"/>
          </a:p>
          <a:p>
            <a:r>
              <a:rPr lang="en-US" dirty="0" smtClean="0"/>
              <a:t>Contributors Project research </a:t>
            </a:r>
            <a:r>
              <a:rPr lang="en-US" dirty="0" smtClean="0"/>
              <a:t>i</a:t>
            </a:r>
            <a:r>
              <a:rPr lang="en-US" dirty="0" smtClean="0"/>
              <a:t>nstructions/ Work session (60 minutes)</a:t>
            </a: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en-US" dirty="0" smtClean="0"/>
              <a:t>Some Historical Developments in Art Education (Eisner and </a:t>
            </a:r>
            <a:r>
              <a:rPr lang="en-US" dirty="0" err="1" smtClean="0"/>
              <a:t>Ecker</a:t>
            </a:r>
            <a:r>
              <a:rPr lang="en-US" dirty="0" smtClean="0"/>
              <a:t>)</a:t>
            </a:r>
          </a:p>
        </p:txBody>
      </p:sp>
      <p:sp>
        <p:nvSpPr>
          <p:cNvPr id="40963" name="Rectangle 3"/>
          <p:cNvSpPr>
            <a:spLocks noGrp="1" noChangeArrowheads="1"/>
          </p:cNvSpPr>
          <p:nvPr>
            <p:ph type="body" idx="1"/>
          </p:nvPr>
        </p:nvSpPr>
        <p:spPr>
          <a:xfrm>
            <a:off x="1114424" y="2286000"/>
            <a:ext cx="7610476" cy="3670767"/>
          </a:xfrm>
        </p:spPr>
        <p:txBody>
          <a:bodyPr>
            <a:noAutofit/>
          </a:bodyPr>
          <a:lstStyle/>
          <a:p>
            <a:pPr lvl="1"/>
            <a:r>
              <a:rPr lang="en-US" sz="2400" dirty="0" smtClean="0"/>
              <a:t>Art Ed functions in at least 2 contexts:</a:t>
            </a:r>
          </a:p>
          <a:p>
            <a:pPr lvl="2"/>
            <a:r>
              <a:rPr lang="en-US" sz="2400" dirty="0" smtClean="0"/>
              <a:t>1. The school</a:t>
            </a:r>
          </a:p>
          <a:p>
            <a:pPr lvl="2"/>
            <a:r>
              <a:rPr lang="en-US" sz="2400" dirty="0" smtClean="0"/>
              <a:t>2. The society in which the school functions</a:t>
            </a:r>
          </a:p>
          <a:p>
            <a:pPr lvl="1"/>
            <a:r>
              <a:rPr lang="en-US" sz="2400" dirty="0" smtClean="0"/>
              <a:t>Although what happens in the school has some influence on society, the rapid and dramatic changes in American society have greatly impacted the school</a:t>
            </a:r>
          </a:p>
          <a:p>
            <a:pPr lvl="1"/>
            <a:r>
              <a:rPr lang="en-US" sz="2400" dirty="0" smtClean="0"/>
              <a:t>Factors:  Political, social, economic and intellectual</a:t>
            </a:r>
          </a:p>
          <a:p>
            <a:pPr lvl="1"/>
            <a:endParaRPr lang="en-US" sz="2400" dirty="0" smtClean="0"/>
          </a:p>
          <a:p>
            <a:pPr lvl="1"/>
            <a:endParaRPr lang="en-US" sz="2400" dirty="0" smtClean="0"/>
          </a:p>
          <a:p>
            <a:pPr lvl="1"/>
            <a:endParaRPr lang="en-US" sz="24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533400"/>
            <a:ext cx="9144000" cy="5943600"/>
          </a:xfrm>
        </p:spPr>
        <p:txBody>
          <a:bodyPr>
            <a:normAutofit fontScale="90000"/>
          </a:bodyPr>
          <a:lstStyle/>
          <a:p>
            <a:r>
              <a:rPr lang="en-US" dirty="0" smtClean="0"/>
              <a:t>What are some contemporary examples of how the schools influence society/ society influences school for  the following factors?</a:t>
            </a:r>
            <a:br>
              <a:rPr lang="en-US" dirty="0" smtClean="0"/>
            </a:br>
            <a:r>
              <a:rPr lang="en-US" dirty="0" smtClean="0"/>
              <a:t/>
            </a:r>
            <a:br>
              <a:rPr lang="en-US" dirty="0" smtClean="0"/>
            </a:br>
            <a:r>
              <a:rPr lang="en-US" sz="3200" dirty="0" smtClean="0"/>
              <a:t>Political</a:t>
            </a:r>
            <a:br>
              <a:rPr lang="en-US" sz="3200" dirty="0" smtClean="0"/>
            </a:br>
            <a:r>
              <a:rPr lang="en-US" sz="3200" dirty="0" smtClean="0"/>
              <a:t>Social</a:t>
            </a:r>
            <a:br>
              <a:rPr lang="en-US" sz="3200" dirty="0" smtClean="0"/>
            </a:br>
            <a:r>
              <a:rPr lang="en-US" sz="3200" dirty="0" smtClean="0"/>
              <a:t>Intellectual</a:t>
            </a:r>
            <a:br>
              <a:rPr lang="en-US" sz="3200" dirty="0" smtClean="0"/>
            </a:br>
            <a:r>
              <a:rPr lang="en-US" sz="3200" dirty="0" smtClean="0"/>
              <a:t>Economic</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609600"/>
            <a:ext cx="9144000" cy="914400"/>
          </a:xfrm>
        </p:spPr>
        <p:txBody>
          <a:bodyPr>
            <a:normAutofit fontScale="90000"/>
          </a:bodyPr>
          <a:lstStyle/>
          <a:p>
            <a:pPr algn="ctr"/>
            <a:r>
              <a:rPr lang="en-US" dirty="0"/>
              <a:t>Western Origins of Art Education Part II</a:t>
            </a:r>
          </a:p>
        </p:txBody>
      </p:sp>
      <p:sp>
        <p:nvSpPr>
          <p:cNvPr id="43011" name="Rectangle 3"/>
          <p:cNvSpPr>
            <a:spLocks noGrp="1" noChangeArrowheads="1"/>
          </p:cNvSpPr>
          <p:nvPr>
            <p:ph type="body" idx="1"/>
          </p:nvPr>
        </p:nvSpPr>
        <p:spPr>
          <a:xfrm>
            <a:off x="0" y="1752600"/>
            <a:ext cx="8458200" cy="4648200"/>
          </a:xfrm>
        </p:spPr>
        <p:txBody>
          <a:bodyPr/>
          <a:lstStyle/>
          <a:p>
            <a:pPr>
              <a:lnSpc>
                <a:spcPct val="90000"/>
              </a:lnSpc>
              <a:buFontTx/>
              <a:buChar char="o"/>
            </a:pPr>
            <a:r>
              <a:rPr lang="en-US" sz="2800" dirty="0">
                <a:solidFill>
                  <a:schemeClr val="tx2"/>
                </a:solidFill>
              </a:rPr>
              <a:t>The Introduction of Art in the Schools</a:t>
            </a:r>
          </a:p>
          <a:p>
            <a:pPr lvl="1">
              <a:lnSpc>
                <a:spcPct val="90000"/>
              </a:lnSpc>
              <a:buFontTx/>
              <a:buChar char="o"/>
            </a:pPr>
            <a:r>
              <a:rPr lang="en-US" sz="2000" dirty="0"/>
              <a:t>Ben Franklin advocates art instruction as early as 1770</a:t>
            </a:r>
          </a:p>
          <a:p>
            <a:pPr lvl="1">
              <a:lnSpc>
                <a:spcPct val="90000"/>
              </a:lnSpc>
              <a:buFontTx/>
              <a:buChar char="o"/>
            </a:pPr>
            <a:r>
              <a:rPr lang="en-US" sz="2000" dirty="0"/>
              <a:t>Formal intro of art education begins in 19th ct</a:t>
            </a:r>
          </a:p>
          <a:p>
            <a:pPr lvl="1">
              <a:lnSpc>
                <a:spcPct val="90000"/>
              </a:lnSpc>
              <a:buFontTx/>
              <a:buChar char="o"/>
            </a:pPr>
            <a:r>
              <a:rPr lang="en-US" sz="2000" dirty="0" err="1"/>
              <a:t>Minifie</a:t>
            </a:r>
            <a:r>
              <a:rPr lang="en-US" sz="2000" dirty="0"/>
              <a:t> and </a:t>
            </a:r>
            <a:r>
              <a:rPr lang="en-US" sz="2000" dirty="0" err="1"/>
              <a:t>Fowle</a:t>
            </a:r>
            <a:r>
              <a:rPr lang="en-US" sz="2000" dirty="0"/>
              <a:t>-drawing as art and art as drawing (aid to industry better writing habits, refinement)</a:t>
            </a:r>
          </a:p>
          <a:p>
            <a:pPr lvl="1">
              <a:lnSpc>
                <a:spcPct val="90000"/>
              </a:lnSpc>
              <a:buFontTx/>
              <a:buChar char="o"/>
            </a:pPr>
            <a:r>
              <a:rPr lang="en-US" sz="2000" dirty="0"/>
              <a:t>1864-Drawing is required in Boston Public Schools</a:t>
            </a:r>
          </a:p>
          <a:p>
            <a:pPr lvl="1">
              <a:lnSpc>
                <a:spcPct val="90000"/>
              </a:lnSpc>
              <a:buFontTx/>
              <a:buChar char="o"/>
            </a:pPr>
            <a:r>
              <a:rPr lang="en-US" sz="2000" dirty="0"/>
              <a:t>Art is placed in the service of industry and becomes an important vocational skill</a:t>
            </a:r>
          </a:p>
          <a:p>
            <a:pPr lvl="1">
              <a:lnSpc>
                <a:spcPct val="90000"/>
              </a:lnSpc>
              <a:buFontTx/>
              <a:buChar char="o"/>
            </a:pPr>
            <a:r>
              <a:rPr lang="en-US" sz="2000" dirty="0"/>
              <a:t>1871-Massachusetts requires all boys over 15 take drawing classes.  Walter Smith of England is recruited.</a:t>
            </a:r>
          </a:p>
          <a:p>
            <a:pPr lvl="1">
              <a:lnSpc>
                <a:spcPct val="90000"/>
              </a:lnSpc>
              <a:buFontTx/>
              <a:buChar char="o"/>
            </a:pPr>
            <a:r>
              <a:rPr lang="en-US" sz="2000" dirty="0"/>
              <a:t> Copybook instructions; drawing is the acquisition of a useful vocational </a:t>
            </a:r>
            <a:r>
              <a:rPr lang="en-US" sz="2000" dirty="0" smtClean="0"/>
              <a:t>skill (Art is a matter of training not talent).</a:t>
            </a:r>
            <a:endParaRPr lang="en-US" sz="1800" dirty="0" smtClean="0"/>
          </a:p>
          <a:p>
            <a:pPr lvl="1">
              <a:lnSpc>
                <a:spcPct val="90000"/>
              </a:lnSpc>
              <a:buFontTx/>
              <a:buNone/>
            </a:pPr>
            <a:endParaRPr lang="en-US" sz="1800" dirty="0"/>
          </a:p>
          <a:p>
            <a:pPr lvl="1">
              <a:lnSpc>
                <a:spcPct val="90000"/>
              </a:lnSpc>
              <a:buFontTx/>
              <a:buChar char="o"/>
            </a:pPr>
            <a:endParaRPr lang="en-US" dirty="0"/>
          </a:p>
          <a:p>
            <a:pPr lvl="1">
              <a:lnSpc>
                <a:spcPct val="90000"/>
              </a:lnSpc>
              <a:buFontTx/>
              <a:buChar char="o"/>
            </a:pPr>
            <a:endParaRPr lang="en-US" sz="2000" dirty="0"/>
          </a:p>
        </p:txBody>
      </p:sp>
      <p:pic>
        <p:nvPicPr>
          <p:cNvPr id="43012" name="Picture 13"/>
          <p:cNvPicPr>
            <a:picLocks noChangeAspect="1" noChangeArrowheads="1"/>
          </p:cNvPicPr>
          <p:nvPr/>
        </p:nvPicPr>
        <p:blipFill>
          <a:blip r:embed="rId3"/>
          <a:srcRect/>
          <a:stretch>
            <a:fillRect/>
          </a:stretch>
        </p:blipFill>
        <p:spPr bwMode="auto">
          <a:xfrm>
            <a:off x="7978775" y="1524000"/>
            <a:ext cx="1165225" cy="1371600"/>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666656"/>
            <a:ext cx="9144000" cy="914400"/>
          </a:xfrm>
        </p:spPr>
        <p:txBody>
          <a:bodyPr>
            <a:normAutofit fontScale="90000"/>
          </a:bodyPr>
          <a:lstStyle/>
          <a:p>
            <a:r>
              <a:rPr lang="en-US" dirty="0"/>
              <a:t>Western Origins of Art Education Part II</a:t>
            </a:r>
          </a:p>
        </p:txBody>
      </p:sp>
      <p:sp>
        <p:nvSpPr>
          <p:cNvPr id="45059" name="Rectangle 3"/>
          <p:cNvSpPr>
            <a:spLocks noGrp="1" noChangeArrowheads="1"/>
          </p:cNvSpPr>
          <p:nvPr>
            <p:ph type="body" idx="1"/>
          </p:nvPr>
        </p:nvSpPr>
        <p:spPr>
          <a:xfrm>
            <a:off x="0" y="1885950"/>
            <a:ext cx="9144000" cy="4591050"/>
          </a:xfrm>
        </p:spPr>
        <p:txBody>
          <a:bodyPr/>
          <a:lstStyle/>
          <a:p>
            <a:pPr>
              <a:lnSpc>
                <a:spcPct val="90000"/>
              </a:lnSpc>
              <a:buFontTx/>
              <a:buChar char="o"/>
            </a:pPr>
            <a:r>
              <a:rPr lang="en-US" dirty="0">
                <a:solidFill>
                  <a:schemeClr val="tx2"/>
                </a:solidFill>
              </a:rPr>
              <a:t>The Introduction of Art in the Schools (continued)</a:t>
            </a:r>
          </a:p>
          <a:p>
            <a:pPr lvl="1">
              <a:lnSpc>
                <a:spcPct val="90000"/>
              </a:lnSpc>
              <a:buFontTx/>
              <a:buChar char="o"/>
            </a:pPr>
            <a:r>
              <a:rPr lang="en-US" sz="2000" dirty="0"/>
              <a:t>1873-First Art Normal School </a:t>
            </a:r>
            <a:r>
              <a:rPr lang="en-US" sz="2000" dirty="0" smtClean="0"/>
              <a:t>opens (headed by Walter Smith</a:t>
            </a:r>
            <a:r>
              <a:rPr lang="en-US" sz="2000" dirty="0" smtClean="0"/>
              <a:t>) to prepare art teachers.</a:t>
            </a:r>
          </a:p>
          <a:p>
            <a:pPr lvl="1">
              <a:lnSpc>
                <a:spcPct val="90000"/>
              </a:lnSpc>
              <a:buFontTx/>
              <a:buChar char="o"/>
            </a:pPr>
            <a:r>
              <a:rPr lang="en-US" sz="2000" dirty="0"/>
              <a:t>1885-Smith relieved of his position for unclear reasons and returns to </a:t>
            </a:r>
            <a:r>
              <a:rPr lang="en-US" sz="2000" dirty="0" smtClean="0"/>
              <a:t>England.  Copybook manner he proposed lasted many years.</a:t>
            </a:r>
          </a:p>
          <a:p>
            <a:pPr lvl="1">
              <a:lnSpc>
                <a:spcPct val="90000"/>
              </a:lnSpc>
              <a:buFontTx/>
              <a:buChar char="o"/>
            </a:pPr>
            <a:r>
              <a:rPr lang="en-US" sz="2000" dirty="0"/>
              <a:t>Immigration and industrialization are </a:t>
            </a:r>
            <a:r>
              <a:rPr lang="en-US" sz="2000" dirty="0" smtClean="0"/>
              <a:t>increasing.</a:t>
            </a:r>
          </a:p>
          <a:p>
            <a:pPr lvl="1">
              <a:lnSpc>
                <a:spcPct val="90000"/>
              </a:lnSpc>
              <a:buFontTx/>
              <a:buChar char="o"/>
            </a:pPr>
            <a:r>
              <a:rPr lang="en-US" sz="2000" dirty="0" smtClean="0"/>
              <a:t>Between </a:t>
            </a:r>
            <a:r>
              <a:rPr lang="en-US" sz="2000" dirty="0" smtClean="0"/>
              <a:t>1892 and 1924, the peak years of immigration to the United States, 22 million immigrants entered the country through Ellis Island and the Port of New York.</a:t>
            </a:r>
          </a:p>
          <a:p>
            <a:pPr lvl="1">
              <a:lnSpc>
                <a:spcPct val="90000"/>
              </a:lnSpc>
              <a:buFontTx/>
              <a:buNone/>
            </a:pPr>
            <a:endParaRPr lang="en-US" sz="1600" dirty="0"/>
          </a:p>
          <a:p>
            <a:pPr lvl="1">
              <a:lnSpc>
                <a:spcPct val="90000"/>
              </a:lnSpc>
              <a:buFontTx/>
              <a:buChar char="o"/>
            </a:pPr>
            <a:endParaRPr lang="en-US" sz="2000" dirty="0"/>
          </a:p>
          <a:p>
            <a:pPr lvl="1">
              <a:lnSpc>
                <a:spcPct val="90000"/>
              </a:lnSpc>
              <a:buFontTx/>
              <a:buChar char="o"/>
            </a:pPr>
            <a:endParaRPr lang="en-US" sz="1800" dirty="0"/>
          </a:p>
        </p:txBody>
      </p:sp>
      <p:pic>
        <p:nvPicPr>
          <p:cNvPr id="45060" name="Picture 3"/>
          <p:cNvPicPr>
            <a:picLocks noChangeAspect="1"/>
          </p:cNvPicPr>
          <p:nvPr/>
        </p:nvPicPr>
        <p:blipFill>
          <a:blip r:embed="rId3"/>
          <a:srcRect/>
          <a:stretch>
            <a:fillRect/>
          </a:stretch>
        </p:blipFill>
        <p:spPr bwMode="auto">
          <a:xfrm>
            <a:off x="5410200" y="5334000"/>
            <a:ext cx="2654300" cy="1193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66800" y="415587"/>
            <a:ext cx="7239000" cy="5980659"/>
          </a:xfrm>
          <a:prstGeom prst="rect">
            <a:avLst/>
          </a:prstGeom>
        </p:spPr>
      </p:pic>
      <p:sp>
        <p:nvSpPr>
          <p:cNvPr id="3" name="Rectangle 2"/>
          <p:cNvSpPr/>
          <p:nvPr/>
        </p:nvSpPr>
        <p:spPr>
          <a:xfrm>
            <a:off x="1371600" y="6396246"/>
            <a:ext cx="7772400" cy="369332"/>
          </a:xfrm>
          <a:prstGeom prst="rect">
            <a:avLst/>
          </a:prstGeom>
        </p:spPr>
        <p:txBody>
          <a:bodyPr wrap="square">
            <a:spAutoFit/>
          </a:bodyPr>
          <a:lstStyle/>
          <a:p>
            <a:r>
              <a:rPr lang="en-US" dirty="0" smtClean="0"/>
              <a:t>http://openarchives.umb.edu/cdm/ref/collection/p15774coll9/id/17</a:t>
            </a:r>
            <a:endParaRPr lang="en-US" dirty="0"/>
          </a:p>
        </p:txBody>
      </p:sp>
      <p:sp>
        <p:nvSpPr>
          <p:cNvPr id="4" name="Rectangle 3"/>
          <p:cNvSpPr/>
          <p:nvPr/>
        </p:nvSpPr>
        <p:spPr>
          <a:xfrm>
            <a:off x="609600" y="415587"/>
            <a:ext cx="8534400" cy="369332"/>
          </a:xfrm>
          <a:prstGeom prst="rect">
            <a:avLst/>
          </a:prstGeom>
        </p:spPr>
        <p:txBody>
          <a:bodyPr wrap="square">
            <a:spAutoFit/>
          </a:bodyPr>
          <a:lstStyle/>
          <a:p>
            <a:r>
              <a:rPr lang="en-US" dirty="0" smtClean="0"/>
              <a:t> 	</a:t>
            </a:r>
            <a:r>
              <a:rPr lang="en-US" dirty="0" smtClean="0"/>
              <a:t> Art class at Boston Normal School ca 1891-96</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666656"/>
            <a:ext cx="9144000" cy="914400"/>
          </a:xfrm>
        </p:spPr>
        <p:txBody>
          <a:bodyPr>
            <a:normAutofit fontScale="90000"/>
          </a:bodyPr>
          <a:lstStyle/>
          <a:p>
            <a:r>
              <a:rPr lang="en-US" dirty="0"/>
              <a:t>Western Origins of Art Education Part II</a:t>
            </a:r>
          </a:p>
        </p:txBody>
      </p:sp>
      <p:sp>
        <p:nvSpPr>
          <p:cNvPr id="47107" name="Rectangle 3"/>
          <p:cNvSpPr>
            <a:spLocks noGrp="1" noChangeArrowheads="1"/>
          </p:cNvSpPr>
          <p:nvPr>
            <p:ph type="body" idx="1"/>
          </p:nvPr>
        </p:nvSpPr>
        <p:spPr>
          <a:xfrm>
            <a:off x="0" y="1885950"/>
            <a:ext cx="9144000" cy="4667250"/>
          </a:xfrm>
        </p:spPr>
        <p:txBody>
          <a:bodyPr/>
          <a:lstStyle/>
          <a:p>
            <a:pPr>
              <a:lnSpc>
                <a:spcPct val="90000"/>
              </a:lnSpc>
              <a:buFontTx/>
              <a:buChar char="o"/>
            </a:pPr>
            <a:r>
              <a:rPr lang="en-US" dirty="0">
                <a:solidFill>
                  <a:schemeClr val="tx2"/>
                </a:solidFill>
              </a:rPr>
              <a:t>The Growth of Professional Education Movements</a:t>
            </a:r>
          </a:p>
          <a:p>
            <a:pPr lvl="1">
              <a:lnSpc>
                <a:spcPct val="90000"/>
              </a:lnSpc>
              <a:buFontTx/>
              <a:buChar char="o"/>
            </a:pPr>
            <a:r>
              <a:rPr lang="en-US" sz="2000" dirty="0"/>
              <a:t>1880’s-Child Study Movement (G. Stanley Hall)</a:t>
            </a:r>
          </a:p>
          <a:p>
            <a:pPr lvl="1">
              <a:lnSpc>
                <a:spcPct val="90000"/>
              </a:lnSpc>
              <a:buFontTx/>
              <a:buChar char="o"/>
            </a:pPr>
            <a:r>
              <a:rPr lang="en-US" sz="2000" dirty="0"/>
              <a:t>Pestalozzi, Froebel, and </a:t>
            </a:r>
            <a:r>
              <a:rPr lang="en-US" sz="2000" dirty="0" smtClean="0"/>
              <a:t>Herbart influenced CSM by looking at the child’s development (mental &amp; physical)</a:t>
            </a:r>
          </a:p>
          <a:p>
            <a:pPr lvl="1">
              <a:lnSpc>
                <a:spcPct val="90000"/>
              </a:lnSpc>
              <a:buFontTx/>
              <a:buChar char="o"/>
            </a:pPr>
            <a:r>
              <a:rPr lang="en-US" sz="2000" dirty="0"/>
              <a:t>New </a:t>
            </a:r>
            <a:r>
              <a:rPr lang="en-US" sz="2000" dirty="0" smtClean="0"/>
              <a:t>concept </a:t>
            </a:r>
            <a:r>
              <a:rPr lang="en-US" sz="2000" dirty="0"/>
              <a:t>of the child:  an individual</a:t>
            </a:r>
            <a:r>
              <a:rPr lang="en-US" sz="2000" dirty="0" smtClean="0"/>
              <a:t> with particular </a:t>
            </a:r>
            <a:r>
              <a:rPr lang="en-US" sz="2000" dirty="0"/>
              <a:t>and even unique needs</a:t>
            </a:r>
            <a:r>
              <a:rPr lang="en-US" sz="2000" dirty="0" smtClean="0"/>
              <a:t> whose </a:t>
            </a:r>
            <a:r>
              <a:rPr lang="en-US" sz="2000" dirty="0"/>
              <a:t>mind differed qualitatively from that of an adult.  Children are NOT miniature adults</a:t>
            </a:r>
          </a:p>
          <a:p>
            <a:pPr lvl="1">
              <a:lnSpc>
                <a:spcPct val="90000"/>
              </a:lnSpc>
              <a:buFontTx/>
              <a:buChar char="o"/>
            </a:pPr>
            <a:r>
              <a:rPr lang="en-US" sz="2000" dirty="0"/>
              <a:t>Inexpensive watercolors and crayons are </a:t>
            </a:r>
            <a:r>
              <a:rPr lang="en-US" sz="2000" dirty="0" smtClean="0"/>
              <a:t>introduced (early 1900’s)</a:t>
            </a:r>
          </a:p>
          <a:p>
            <a:pPr lvl="1">
              <a:lnSpc>
                <a:spcPct val="90000"/>
              </a:lnSpc>
              <a:buFontTx/>
              <a:buChar char="o"/>
            </a:pPr>
            <a:r>
              <a:rPr lang="en-US" sz="2000" dirty="0"/>
              <a:t>School Arts magazine is </a:t>
            </a:r>
            <a:r>
              <a:rPr lang="en-US" sz="2000" dirty="0" smtClean="0"/>
              <a:t>founded </a:t>
            </a:r>
            <a:r>
              <a:rPr lang="en-US" sz="1200" dirty="0" smtClean="0"/>
              <a:t>(Taste in all matters relating to arts…)</a:t>
            </a:r>
          </a:p>
          <a:p>
            <a:pPr lvl="1">
              <a:lnSpc>
                <a:spcPct val="90000"/>
              </a:lnSpc>
              <a:buFontTx/>
              <a:buChar char="o"/>
            </a:pPr>
            <a:r>
              <a:rPr lang="en-US" sz="2000" dirty="0"/>
              <a:t>The National Education Association forms an art dept with Langston Thompson as it’s first president.</a:t>
            </a:r>
          </a:p>
          <a:p>
            <a:pPr lvl="1">
              <a:lnSpc>
                <a:spcPct val="90000"/>
              </a:lnSpc>
              <a:buFontTx/>
              <a:buChar char="o"/>
            </a:pPr>
            <a:r>
              <a:rPr lang="en-US" sz="2000" dirty="0"/>
              <a:t>1893-Columbia Exhibit boost interest in child art (portfolio displays)</a:t>
            </a:r>
          </a:p>
          <a:p>
            <a:pPr lvl="1">
              <a:lnSpc>
                <a:spcPct val="90000"/>
              </a:lnSpc>
              <a:buFontTx/>
              <a:buNone/>
            </a:pPr>
            <a:endParaRPr lang="en-US" sz="1600" dirty="0"/>
          </a:p>
          <a:p>
            <a:pPr>
              <a:lnSpc>
                <a:spcPct val="90000"/>
              </a:lnSpc>
            </a:pPr>
            <a:endParaRPr lang="en-US" sz="1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666656"/>
            <a:ext cx="9144000" cy="914400"/>
          </a:xfrm>
        </p:spPr>
        <p:txBody>
          <a:bodyPr>
            <a:normAutofit fontScale="90000"/>
          </a:bodyPr>
          <a:lstStyle/>
          <a:p>
            <a:r>
              <a:rPr lang="en-US"/>
              <a:t>Western Origins of Art Education Part II</a:t>
            </a:r>
          </a:p>
        </p:txBody>
      </p:sp>
      <p:sp>
        <p:nvSpPr>
          <p:cNvPr id="49155" name="Rectangle 3"/>
          <p:cNvSpPr>
            <a:spLocks noGrp="1" noChangeArrowheads="1"/>
          </p:cNvSpPr>
          <p:nvPr>
            <p:ph type="body" idx="1"/>
          </p:nvPr>
        </p:nvSpPr>
        <p:spPr>
          <a:xfrm>
            <a:off x="304800" y="1885950"/>
            <a:ext cx="8229600" cy="4667250"/>
          </a:xfrm>
        </p:spPr>
        <p:txBody>
          <a:bodyPr/>
          <a:lstStyle/>
          <a:p>
            <a:pPr>
              <a:lnSpc>
                <a:spcPct val="90000"/>
              </a:lnSpc>
              <a:buFontTx/>
              <a:buChar char="o"/>
            </a:pPr>
            <a:r>
              <a:rPr lang="en-US" sz="2800" dirty="0">
                <a:solidFill>
                  <a:schemeClr val="tx2"/>
                </a:solidFill>
              </a:rPr>
              <a:t>Art Education for Art Appreciation</a:t>
            </a:r>
          </a:p>
          <a:p>
            <a:pPr lvl="1">
              <a:lnSpc>
                <a:spcPct val="90000"/>
              </a:lnSpc>
              <a:buFontTx/>
              <a:buChar char="o"/>
            </a:pPr>
            <a:r>
              <a:rPr lang="en-US" sz="1800" dirty="0"/>
              <a:t>At the turn of the century, with the changing ideas of art education from manual skills in industrial vocation, art education began to emphasize the appreciation of beauty.</a:t>
            </a:r>
          </a:p>
          <a:p>
            <a:pPr lvl="1">
              <a:lnSpc>
                <a:spcPct val="90000"/>
              </a:lnSpc>
              <a:buFontTx/>
              <a:buChar char="o"/>
            </a:pPr>
            <a:r>
              <a:rPr lang="en-US" sz="1800" dirty="0"/>
              <a:t>Picture Study Movement begins-children are shown masterpieces  by the world’s “greatest” artists and encouraged to become familiar with their lives and work (mainly Renaissance and Victorian Pre-Raphaelites (no modern art).</a:t>
            </a:r>
          </a:p>
          <a:p>
            <a:pPr lvl="1">
              <a:lnSpc>
                <a:spcPct val="90000"/>
              </a:lnSpc>
              <a:buFontTx/>
              <a:buChar char="o"/>
            </a:pPr>
            <a:r>
              <a:rPr lang="en-US" sz="1800" dirty="0"/>
              <a:t>Mostly used to</a:t>
            </a:r>
            <a:r>
              <a:rPr lang="en-US" sz="1800" dirty="0" smtClean="0"/>
              <a:t> instill </a:t>
            </a:r>
            <a:r>
              <a:rPr lang="en-US" sz="1800" dirty="0"/>
              <a:t>societal values.</a:t>
            </a:r>
          </a:p>
          <a:p>
            <a:pPr lvl="1">
              <a:lnSpc>
                <a:spcPct val="90000"/>
              </a:lnSpc>
              <a:buFontTx/>
              <a:buChar char="o"/>
            </a:pPr>
            <a:r>
              <a:rPr lang="en-US" sz="1800" dirty="0"/>
              <a:t>This attitude remains prevalent for a number of </a:t>
            </a:r>
            <a:r>
              <a:rPr lang="en-US" sz="1800" dirty="0" smtClean="0"/>
              <a:t>years (late 1800’s and began to fade by the end of the 1920’s).</a:t>
            </a:r>
            <a:endParaRPr lang="en-US" sz="1800" dirty="0"/>
          </a:p>
          <a:p>
            <a:pPr lvl="1">
              <a:lnSpc>
                <a:spcPct val="90000"/>
              </a:lnSpc>
              <a:buFontTx/>
              <a:buChar char="o"/>
            </a:pPr>
            <a:endParaRPr lang="en-US" sz="1800" dirty="0"/>
          </a:p>
          <a:p>
            <a:pPr lvl="1">
              <a:lnSpc>
                <a:spcPct val="90000"/>
              </a:lnSpc>
              <a:buFontTx/>
              <a:buNone/>
            </a:pPr>
            <a:endParaRPr lang="en-US" sz="1800" dirty="0"/>
          </a:p>
          <a:p>
            <a:pPr>
              <a:lnSpc>
                <a:spcPct val="90000"/>
              </a:lnSpc>
            </a:pPr>
            <a:endParaRPr lang="en-US" sz="20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10153</TotalTime>
  <Words>1499</Words>
  <Application>Microsoft Macintosh PowerPoint</Application>
  <PresentationFormat>On-screen Show (4:3)</PresentationFormat>
  <Paragraphs>119</Paragraphs>
  <Slides>15</Slides>
  <Notes>10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Perspective</vt:lpstr>
      <vt:lpstr>AE610: Survey of Art Education</vt:lpstr>
      <vt:lpstr>Agenda</vt:lpstr>
      <vt:lpstr>Some Historical Developments in Art Education (Eisner and Ecker)</vt:lpstr>
      <vt:lpstr>What are some contemporary examples of how the schools influence society/ society influences school for  the following factors?  Political Social Intellectual Economic  </vt:lpstr>
      <vt:lpstr>Western Origins of Art Education Part II</vt:lpstr>
      <vt:lpstr>Western Origins of Art Education Part II</vt:lpstr>
      <vt:lpstr>Slide 7</vt:lpstr>
      <vt:lpstr>Western Origins of Art Education Part II</vt:lpstr>
      <vt:lpstr>Western Origins of Art Education Part II</vt:lpstr>
      <vt:lpstr>Western Origins of Art Education Part II</vt:lpstr>
      <vt:lpstr>Western Origins of Art Education Part II</vt:lpstr>
      <vt:lpstr>Western Origins of Art Education Part II</vt:lpstr>
      <vt:lpstr>Western Origins of Art Education Part II</vt:lpstr>
      <vt:lpstr>“One of the crucial tasks for art educators is not one of finding ways to resist change but, rather, to employ critical procedures by which wise choices may be made among competing proposals for change”  (Eisner &amp; Ecker, 1970).</vt:lpstr>
      <vt:lpstr>Western Origins of Art Education Part II</vt:lpstr>
    </vt:vector>
  </TitlesOfParts>
  <Company>MCA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AE610: Survey of Art Education</dc:title>
  <dc:creator>Jennifer Gonzales</dc:creator>
  <cp:lastModifiedBy>Shelby County Schools</cp:lastModifiedBy>
  <cp:revision>33</cp:revision>
  <dcterms:created xsi:type="dcterms:W3CDTF">2012-06-20T22:09:02Z</dcterms:created>
  <dcterms:modified xsi:type="dcterms:W3CDTF">2012-06-25T18:56:09Z</dcterms:modified>
</cp:coreProperties>
</file>